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7" r:id="rId4"/>
    <p:sldId id="258" r:id="rId5"/>
    <p:sldId id="259" r:id="rId6"/>
    <p:sldId id="263" r:id="rId7"/>
    <p:sldId id="26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09CE8-8DFA-4AEB-853F-F97B176D7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3DF394-2E79-495A-9541-1B77E3E2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4C55F5-2D3E-4B45-B96C-A0B21626A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17/05/2018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40CAFF-64B1-4FA1-B18A-85A0E46B4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8BC9C3-6A1F-4BA2-8301-132F64401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59F1AB-7149-49F3-AA1F-E1AF861EB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D45E315-A530-4EC1-94A7-30AC15633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25EA06-420E-4CF2-B015-242A4BB10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17/05/2018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D1AA59-0B9A-41E0-9CF2-174C649EA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16566F-79E2-4A3D-90DB-EEA93D5FC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09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CDDB5BF-F43A-47AC-9230-12ACF0C36E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1B9FF10-B1D3-4086-B3B2-B2F242380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BDDAD2-0AD2-4B00-840A-A69DF0A00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17/05/2018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AF83CD-C667-4F65-BDD8-94283ECE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DB69F4-C12F-4E1F-A612-EE64FEAEF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23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A6D3D-AF94-43C7-AD8E-4F292E71C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74C8B2-9EF1-4816-8436-9C76D2401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81BC90-5CA3-4BAE-8F8E-CC32D376E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17/05/2018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FE5DC9-8B54-4059-B1BE-F4DE2B223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0A7536-4AF0-484C-9CA7-B4F9A3A14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28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43640-D6D3-4A5D-925E-C887D4E99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E08C9C-41FE-4D8A-AA8D-C6E80BCAA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270B06-F86A-48A3-B520-6A759F593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17/05/2018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E030A3-C523-4A6B-A663-C251D479E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E266FD-0F34-45FF-8675-F68659384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2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AD2C73-E4F4-4A30-AB2A-73A0CDD3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F6412C-23C0-49FE-A06D-57584DAEC3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F79AE80-0631-401B-A326-42C2152DC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B3094D-2997-41BD-93B9-0FC5F3365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17/05/2018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090C8B5-8E89-4F24-A42B-A99547B10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7461683-7840-475D-AB10-1043BB2C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39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0F66F7-85E4-4427-BD68-D1D27DF66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61EDF9-C78C-4453-AE80-0B9AC16C6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DCC2BA2-5E98-47B6-9EC0-9544C8BAF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5E1E4CC-9E11-4982-88D6-1335C58C4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2F8720C-23D6-4709-9E52-F8BCD251B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25CDC45-D9C4-449F-983A-1D689DAA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17/05/2018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A2200D2-4514-4509-9CA2-056B9079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E109FE2-CEEE-4644-AF8D-DE11E3361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59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004F9E-24EA-43A6-B516-07E9B46F4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6F1813F-246F-4406-8E9D-A9549E9E4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17/05/2018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F66F7DA-20AC-4FC2-88F4-544CB7DD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7E7C15B-E99C-484D-AE2A-3F37C4788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44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7D5C9E7-001C-4F0E-8667-3BE6A7301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17/05/2018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E6591D1-25AF-458F-A914-9EACEA645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97C792A-0471-495F-9F8C-6E7905CAA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78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A0EFA0-641E-41D3-9B54-A8A3D5C65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E88751-559F-4E56-AC3C-528DAC4D0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3D4C582-1637-4BD7-B2D8-DDB24AB1F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4B0140-EC93-4B16-9869-84358B41E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17/05/2018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15AF438-8026-4D51-957E-783D64A55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30CBF9C-9A31-4CDC-898D-FA49597E3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438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A48A01-B7C2-4749-AC49-6EA38E4C7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FB8CAA6-9C29-47D7-97B7-605540F9F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3B006F3-5B12-4BB8-B6E5-29AC403F6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ECAC77-89DC-4137-8AF2-3403BDBFF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17/05/2018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ACEF73-A08B-42EB-AF00-847CA9E2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8736A7-C316-478E-A777-8D4128E7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582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C5F79EA-A686-47E3-9D37-80613090A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ADA0B58-0B34-4D22-A8FF-1792A8B9F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62CB2F-F1AD-48EC-B171-9F88993D1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56C6F-CBCC-4096-BA04-626D20DDFFA9}" type="datetimeFigureOut">
              <a:rPr lang="pt-BR" smtClean="0"/>
              <a:t>17/05/2018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0702BD-54E4-4AAB-B777-C471103AAC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07A37C-F939-4BB2-98B3-072203C02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78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58F1E69-3DDE-459F-AD94-F1B3B6AE6C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24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825F543-D7EC-473D-8757-79164890E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EFD4F39-0259-4B14-85B8-1FD3B960B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860854A-81A0-4F36-B776-55B424DAF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sp>
        <p:nvSpPr>
          <p:cNvPr id="18" name="Título 1">
            <a:extLst>
              <a:ext uri="{FF2B5EF4-FFF2-40B4-BE49-F238E27FC236}">
                <a16:creationId xmlns:a16="http://schemas.microsoft.com/office/drawing/2014/main" id="{27C05933-5A65-4A41-840C-53C8C2B48C60}"/>
              </a:ext>
            </a:extLst>
          </p:cNvPr>
          <p:cNvSpPr txBox="1">
            <a:spLocks/>
          </p:cNvSpPr>
          <p:nvPr/>
        </p:nvSpPr>
        <p:spPr>
          <a:xfrm>
            <a:off x="2239963" y="382382"/>
            <a:ext cx="7712074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latin typeface="+mn-lt"/>
              </a:rPr>
              <a:t>2.3 - VISUAL MERCHANDISING – PROMOÇÃO EM PONTO DE VENDA</a:t>
            </a:r>
          </a:p>
        </p:txBody>
      </p:sp>
      <p:sp>
        <p:nvSpPr>
          <p:cNvPr id="19" name="Espaço Reservado para Conteúdo 2">
            <a:extLst>
              <a:ext uri="{FF2B5EF4-FFF2-40B4-BE49-F238E27FC236}">
                <a16:creationId xmlns:a16="http://schemas.microsoft.com/office/drawing/2014/main" id="{1681982C-8C7B-4666-ADAA-0771732A86E7}"/>
              </a:ext>
            </a:extLst>
          </p:cNvPr>
          <p:cNvSpPr txBox="1">
            <a:spLocks/>
          </p:cNvSpPr>
          <p:nvPr/>
        </p:nvSpPr>
        <p:spPr>
          <a:xfrm>
            <a:off x="3138488" y="3429001"/>
            <a:ext cx="5915025" cy="2615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pt-BR" sz="2800" dirty="0"/>
              <a:t>Endereço completo do projeto implantado, incluindo o nome do shopping, se for o caso: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pt-BR" sz="2800" dirty="0"/>
          </a:p>
        </p:txBody>
      </p:sp>
      <p:sp>
        <p:nvSpPr>
          <p:cNvPr id="20" name="Espaço Reservado para Conteúdo 2">
            <a:extLst>
              <a:ext uri="{FF2B5EF4-FFF2-40B4-BE49-F238E27FC236}">
                <a16:creationId xmlns:a16="http://schemas.microsoft.com/office/drawing/2014/main" id="{51EEA633-5AF7-410A-8128-A28EA59BDBD1}"/>
              </a:ext>
            </a:extLst>
          </p:cNvPr>
          <p:cNvSpPr txBox="1">
            <a:spLocks/>
          </p:cNvSpPr>
          <p:nvPr/>
        </p:nvSpPr>
        <p:spPr>
          <a:xfrm>
            <a:off x="3138488" y="2400877"/>
            <a:ext cx="5915025" cy="2615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pt-BR" sz="2800" dirty="0"/>
              <a:t>Marca: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1820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825F543-D7EC-473D-8757-79164890E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EFD4F39-0259-4B14-85B8-1FD3B960B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860854A-81A0-4F36-B776-55B424DAF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sp>
        <p:nvSpPr>
          <p:cNvPr id="19" name="Título 1">
            <a:extLst>
              <a:ext uri="{FF2B5EF4-FFF2-40B4-BE49-F238E27FC236}">
                <a16:creationId xmlns:a16="http://schemas.microsoft.com/office/drawing/2014/main" id="{6F1D4A8F-CD64-4EEC-8FAB-4559CABBBAEA}"/>
              </a:ext>
            </a:extLst>
          </p:cNvPr>
          <p:cNvSpPr txBox="1">
            <a:spLocks/>
          </p:cNvSpPr>
          <p:nvPr/>
        </p:nvSpPr>
        <p:spPr>
          <a:xfrm>
            <a:off x="1601754" y="365127"/>
            <a:ext cx="8945696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>
                <a:latin typeface="+mn-lt"/>
              </a:rPr>
              <a:t>LOGOMARCA </a:t>
            </a:r>
            <a:br>
              <a:rPr lang="pt-BR" b="1">
                <a:latin typeface="+mn-lt"/>
              </a:rPr>
            </a:br>
            <a:endParaRPr lang="pt-BR" b="1" dirty="0">
              <a:latin typeface="+mn-lt"/>
            </a:endParaRPr>
          </a:p>
        </p:txBody>
      </p:sp>
      <p:sp>
        <p:nvSpPr>
          <p:cNvPr id="20" name="Espaço Reservado para Conteúdo 2">
            <a:extLst>
              <a:ext uri="{FF2B5EF4-FFF2-40B4-BE49-F238E27FC236}">
                <a16:creationId xmlns:a16="http://schemas.microsoft.com/office/drawing/2014/main" id="{A8567D0A-EFF9-48E3-B187-E0C6F886ED3B}"/>
              </a:ext>
            </a:extLst>
          </p:cNvPr>
          <p:cNvSpPr txBox="1">
            <a:spLocks/>
          </p:cNvSpPr>
          <p:nvPr/>
        </p:nvSpPr>
        <p:spPr>
          <a:xfrm>
            <a:off x="2340569" y="2889626"/>
            <a:ext cx="7510863" cy="84226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i="1"/>
              <a:t>Inserir a logo da marca com resolução de 150 dpi.</a:t>
            </a:r>
          </a:p>
          <a:p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710248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5966309-6968-4540-99A2-1EE8009F9A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" y="0"/>
            <a:ext cx="12186080" cy="6858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59EA28B2-E724-43D5-AF9B-FB85565E2D30}"/>
              </a:ext>
            </a:extLst>
          </p:cNvPr>
          <p:cNvSpPr txBox="1"/>
          <p:nvPr/>
        </p:nvSpPr>
        <p:spPr>
          <a:xfrm>
            <a:off x="1504951" y="1439163"/>
            <a:ext cx="987424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Nome do Projeto</a:t>
            </a:r>
            <a:r>
              <a:rPr lang="pt-BR" sz="1600" dirty="0"/>
              <a:t>: </a:t>
            </a:r>
            <a:r>
              <a:rPr lang="pt-BR" sz="1600" i="1" dirty="0"/>
              <a:t>(colocar a marca e designação do projeto)</a:t>
            </a:r>
            <a:r>
              <a:rPr lang="pt-BR" sz="1600" dirty="0"/>
              <a:t>.</a:t>
            </a:r>
          </a:p>
          <a:p>
            <a:r>
              <a:rPr lang="pt-BR" sz="1600" dirty="0"/>
              <a:t> </a:t>
            </a:r>
          </a:p>
          <a:p>
            <a:r>
              <a:rPr lang="pt-BR" sz="1600" b="1" dirty="0"/>
              <a:t>Conceito/Tema</a:t>
            </a:r>
            <a:r>
              <a:rPr lang="pt-BR" sz="1600" dirty="0"/>
              <a:t>: </a:t>
            </a:r>
            <a:r>
              <a:rPr lang="pt-BR" sz="1600" i="1" dirty="0"/>
              <a:t>(descrever a proposta conceitual e o tema ou mensagem do projeto de Promoção de Ponto de Venda)</a:t>
            </a:r>
            <a:r>
              <a:rPr lang="pt-BR" sz="1600" dirty="0"/>
              <a:t>.</a:t>
            </a:r>
          </a:p>
          <a:p>
            <a:endParaRPr lang="pt-BR" sz="1600" dirty="0"/>
          </a:p>
          <a:p>
            <a:r>
              <a:rPr lang="pt-BR" sz="1600" b="1" dirty="0"/>
              <a:t>Objetivo / </a:t>
            </a:r>
            <a:r>
              <a:rPr lang="pt-BR" sz="1600" b="1" dirty="0" err="1"/>
              <a:t>Briefing</a:t>
            </a:r>
            <a:r>
              <a:rPr lang="pt-BR" sz="1600" dirty="0"/>
              <a:t>: </a:t>
            </a:r>
            <a:r>
              <a:rPr lang="pt-BR" sz="1600" i="1" dirty="0"/>
              <a:t>(descrever o desafio proposto para o projeto)</a:t>
            </a:r>
            <a:r>
              <a:rPr lang="pt-BR" sz="1600" dirty="0"/>
              <a:t>.</a:t>
            </a:r>
          </a:p>
          <a:p>
            <a:endParaRPr lang="pt-BR" sz="1600" dirty="0"/>
          </a:p>
          <a:p>
            <a:r>
              <a:rPr lang="pt-BR" sz="1600" b="1" dirty="0"/>
              <a:t>Materiais, aplicação e exposição</a:t>
            </a:r>
            <a:r>
              <a:rPr lang="pt-BR" sz="1600" dirty="0"/>
              <a:t>: </a:t>
            </a:r>
            <a:r>
              <a:rPr lang="pt-BR" sz="1600" i="1" dirty="0"/>
              <a:t>(descrever os materiais significativos e sua aplicação).</a:t>
            </a:r>
            <a:endParaRPr lang="pt-BR" sz="1600" dirty="0"/>
          </a:p>
          <a:p>
            <a:endParaRPr lang="pt-BR" sz="1600" dirty="0"/>
          </a:p>
          <a:p>
            <a:r>
              <a:rPr lang="pt-BR" sz="1600" b="1" dirty="0"/>
              <a:t>Iluminação e comunicação visual</a:t>
            </a:r>
            <a:r>
              <a:rPr lang="pt-BR" sz="1600" dirty="0"/>
              <a:t>: </a:t>
            </a:r>
            <a:r>
              <a:rPr lang="pt-BR" sz="1600" i="1" dirty="0"/>
              <a:t>(descrever o objetivo de iluminação e os critérios da sinalização e comunicação visual).</a:t>
            </a:r>
          </a:p>
          <a:p>
            <a:endParaRPr lang="pt-BR" sz="1600" dirty="0"/>
          </a:p>
          <a:p>
            <a:r>
              <a:rPr lang="pt-BR" sz="1600" b="1" dirty="0"/>
              <a:t>Descrição: </a:t>
            </a:r>
            <a:r>
              <a:rPr lang="pt-BR" sz="1600" i="1" dirty="0"/>
              <a:t>(descrever os detalhes do projeto, tais como expositores e mobiliário, sustentabilidade/responsabilidade, experiência do cliente, benefícios ao usuário, benefícios a rede, apelo visual e estética, entre outros).</a:t>
            </a:r>
          </a:p>
          <a:p>
            <a:endParaRPr lang="pt-BR" sz="1600" dirty="0"/>
          </a:p>
          <a:p>
            <a:r>
              <a:rPr lang="pt-BR" sz="1600" b="1" dirty="0"/>
              <a:t>Particularidades e Diferencial</a:t>
            </a:r>
            <a:r>
              <a:rPr lang="pt-BR" sz="1600" dirty="0"/>
              <a:t>: </a:t>
            </a:r>
            <a:r>
              <a:rPr lang="pt-BR" sz="1600" i="1" dirty="0"/>
              <a:t>(descrever o itens implantados no projeto que apresentam um o diferencial competitivo e/ou inovador)</a:t>
            </a:r>
            <a:r>
              <a:rPr lang="pt-BR" sz="1600" dirty="0"/>
              <a:t>.</a:t>
            </a:r>
          </a:p>
          <a:p>
            <a:endParaRPr lang="pt-BR" sz="1600" dirty="0"/>
          </a:p>
          <a:p>
            <a:r>
              <a:rPr lang="pt-BR" sz="1600" b="1" dirty="0"/>
              <a:t>Resultados obtidos: </a:t>
            </a:r>
          </a:p>
        </p:txBody>
      </p:sp>
      <p:sp>
        <p:nvSpPr>
          <p:cNvPr id="12" name="Título 2">
            <a:extLst>
              <a:ext uri="{FF2B5EF4-FFF2-40B4-BE49-F238E27FC236}">
                <a16:creationId xmlns:a16="http://schemas.microsoft.com/office/drawing/2014/main" id="{D5BA06F0-F965-4D64-934A-6BD68D46237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pt-BR" sz="3600" b="1" dirty="0"/>
              <a:t>2.3 – VISUAL MERCHNDISING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pt-BR" sz="3600" b="1" dirty="0">
                <a:ea typeface="+mj-ea"/>
                <a:cs typeface="+mj-cs"/>
              </a:rPr>
              <a:t>   DESCRITIVO DA PROMOÇÃO DE PONTO DE VENDA</a:t>
            </a:r>
          </a:p>
        </p:txBody>
      </p:sp>
      <p:sp>
        <p:nvSpPr>
          <p:cNvPr id="13" name="CaixaDeTexto 2">
            <a:extLst>
              <a:ext uri="{FF2B5EF4-FFF2-40B4-BE49-F238E27FC236}">
                <a16:creationId xmlns:a16="http://schemas.microsoft.com/office/drawing/2014/main" id="{8D5C942F-9374-4AFD-916A-D68C33152295}"/>
              </a:ext>
            </a:extLst>
          </p:cNvPr>
          <p:cNvSpPr txBox="1"/>
          <p:nvPr/>
        </p:nvSpPr>
        <p:spPr>
          <a:xfrm>
            <a:off x="114300" y="6046302"/>
            <a:ext cx="7038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dirty="0"/>
              <a:t>OBS</a:t>
            </a:r>
            <a:r>
              <a:rPr lang="pt-BR" sz="2000" i="1" dirty="0"/>
              <a:t>.: Máximo de 600 caracteres para cada tópico</a:t>
            </a:r>
          </a:p>
        </p:txBody>
      </p:sp>
    </p:spTree>
    <p:extLst>
      <p:ext uri="{BB962C8B-B14F-4D97-AF65-F5344CB8AC3E}">
        <p14:creationId xmlns:p14="http://schemas.microsoft.com/office/powerpoint/2010/main" val="315633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825F543-D7EC-473D-8757-79164890E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EFD4F39-0259-4B14-85B8-1FD3B960B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860854A-81A0-4F36-B776-55B424DAF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C14775BB-5254-477A-8666-16648BE4E43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>
                <a:latin typeface="+mn-lt"/>
              </a:rPr>
              <a:t>FOTOS DOS MATERIAIS</a:t>
            </a:r>
            <a:endParaRPr lang="pt-BR" sz="3600" b="1" dirty="0">
              <a:latin typeface="+mn-lt"/>
            </a:endParaRPr>
          </a:p>
        </p:txBody>
      </p:sp>
      <p:sp>
        <p:nvSpPr>
          <p:cNvPr id="18" name="Retângulo 2">
            <a:extLst>
              <a:ext uri="{FF2B5EF4-FFF2-40B4-BE49-F238E27FC236}">
                <a16:creationId xmlns:a16="http://schemas.microsoft.com/office/drawing/2014/main" id="{50EBA641-0E5E-4182-A942-D26DC4AB7D08}"/>
              </a:ext>
            </a:extLst>
          </p:cNvPr>
          <p:cNvSpPr/>
          <p:nvPr/>
        </p:nvSpPr>
        <p:spPr>
          <a:xfrm>
            <a:off x="2591658" y="3013502"/>
            <a:ext cx="7008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i="1" dirty="0">
                <a:solidFill>
                  <a:srgbClr val="000000"/>
                </a:solidFill>
              </a:rPr>
              <a:t>Inserir fotos reais do material utilizado na promoção, não valendo ilustrações (render) da ação. </a:t>
            </a:r>
          </a:p>
        </p:txBody>
      </p:sp>
      <p:sp>
        <p:nvSpPr>
          <p:cNvPr id="19" name="CaixaDeTexto 2">
            <a:extLst>
              <a:ext uri="{FF2B5EF4-FFF2-40B4-BE49-F238E27FC236}">
                <a16:creationId xmlns:a16="http://schemas.microsoft.com/office/drawing/2014/main" id="{155FC66E-A98B-4FB7-B1B5-E922D4C146B8}"/>
              </a:ext>
            </a:extLst>
          </p:cNvPr>
          <p:cNvSpPr txBox="1"/>
          <p:nvPr/>
        </p:nvSpPr>
        <p:spPr>
          <a:xfrm>
            <a:off x="3838937" y="1263336"/>
            <a:ext cx="4404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i="1" dirty="0"/>
              <a:t>(Inserir todas as imagem neste slide)</a:t>
            </a:r>
          </a:p>
        </p:txBody>
      </p:sp>
      <p:sp>
        <p:nvSpPr>
          <p:cNvPr id="20" name="Retângulo 2">
            <a:extLst>
              <a:ext uri="{FF2B5EF4-FFF2-40B4-BE49-F238E27FC236}">
                <a16:creationId xmlns:a16="http://schemas.microsoft.com/office/drawing/2014/main" id="{630D57A5-6BAC-4083-8409-8BA455D22158}"/>
              </a:ext>
            </a:extLst>
          </p:cNvPr>
          <p:cNvSpPr/>
          <p:nvPr/>
        </p:nvSpPr>
        <p:spPr>
          <a:xfrm>
            <a:off x="0" y="4949536"/>
            <a:ext cx="11861800" cy="1814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>
                <a:solidFill>
                  <a:srgbClr val="000000"/>
                </a:solidFill>
              </a:rPr>
              <a:t>OBS</a:t>
            </a:r>
            <a:r>
              <a:rPr lang="pt-BR" i="1" dirty="0">
                <a:solidFill>
                  <a:srgbClr val="000000"/>
                </a:solidFill>
              </a:rPr>
              <a:t>.: Fotos em padrão JPG de 150 dpi (1600 x 1200), sem qualquer informação adicional ou a imagem será eliminada. Conforme regulamento o</a:t>
            </a:r>
            <a:r>
              <a:rPr lang="pt-BR" dirty="0"/>
              <a:t> julgamento será às cegas: nem os designers, nem seus nomes, nem os nomes de seus fornecedores podem aparecer nos materiais, exceto na ficha de inscrição. O Candidato que desrespeitar esta regra será desclassificado imediatamente. Os nomes ou marcas de fabricantes/clientes podem aparecer apenas se forem parte integrante do produto ou projeto. </a:t>
            </a:r>
          </a:p>
          <a:p>
            <a:endParaRPr lang="pt-BR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099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825F543-D7EC-473D-8757-79164890E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EFD4F39-0259-4B14-85B8-1FD3B960B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860854A-81A0-4F36-B776-55B424DAF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D13FB56F-AB88-4A6A-A423-501E1B7A0502}"/>
              </a:ext>
            </a:extLst>
          </p:cNvPr>
          <p:cNvSpPr txBox="1">
            <a:spLocks/>
          </p:cNvSpPr>
          <p:nvPr/>
        </p:nvSpPr>
        <p:spPr>
          <a:xfrm>
            <a:off x="2152650" y="313811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latin typeface="+mn-lt"/>
              </a:rPr>
              <a:t>FOTOS DA PROMOÇÃO DE PDV</a:t>
            </a:r>
          </a:p>
        </p:txBody>
      </p:sp>
      <p:sp>
        <p:nvSpPr>
          <p:cNvPr id="8" name="Retângulo 2">
            <a:extLst>
              <a:ext uri="{FF2B5EF4-FFF2-40B4-BE49-F238E27FC236}">
                <a16:creationId xmlns:a16="http://schemas.microsoft.com/office/drawing/2014/main" id="{7784E9C7-2790-49B5-A902-86CECA084482}"/>
              </a:ext>
            </a:extLst>
          </p:cNvPr>
          <p:cNvSpPr/>
          <p:nvPr/>
        </p:nvSpPr>
        <p:spPr>
          <a:xfrm>
            <a:off x="2436154" y="2274838"/>
            <a:ext cx="73196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i="1" dirty="0">
                <a:solidFill>
                  <a:srgbClr val="000000"/>
                </a:solidFill>
              </a:rPr>
              <a:t>Inserir fotos reais da ação de PDV realizada, não valendo ilustrações (render): </a:t>
            </a:r>
          </a:p>
          <a:p>
            <a:pPr>
              <a:buFont typeface="Arial"/>
              <a:buChar char="•"/>
            </a:pPr>
            <a:r>
              <a:rPr lang="pt-BR" sz="2400" i="1" dirty="0">
                <a:solidFill>
                  <a:srgbClr val="000000"/>
                </a:solidFill>
              </a:rPr>
              <a:t>2 imagens do ângulos diferentes, </a:t>
            </a:r>
          </a:p>
          <a:p>
            <a:pPr>
              <a:buFont typeface="Arial"/>
              <a:buChar char="•"/>
            </a:pPr>
            <a:r>
              <a:rPr lang="pt-BR" sz="2400" i="1" dirty="0">
                <a:solidFill>
                  <a:srgbClr val="000000"/>
                </a:solidFill>
              </a:rPr>
              <a:t>2 imagens gerais</a:t>
            </a:r>
          </a:p>
          <a:p>
            <a:pPr>
              <a:buFont typeface="Arial"/>
              <a:buChar char="•"/>
            </a:pPr>
            <a:r>
              <a:rPr lang="pt-BR" sz="2400" i="1" dirty="0">
                <a:solidFill>
                  <a:srgbClr val="000000"/>
                </a:solidFill>
              </a:rPr>
              <a:t>2 imagens de detalhes significativos. </a:t>
            </a:r>
          </a:p>
          <a:p>
            <a:endParaRPr lang="pt-BR" sz="2400" i="1" dirty="0">
              <a:solidFill>
                <a:srgbClr val="000000"/>
              </a:solidFill>
            </a:endParaRPr>
          </a:p>
        </p:txBody>
      </p:sp>
      <p:sp>
        <p:nvSpPr>
          <p:cNvPr id="9" name="Retângulo 2">
            <a:extLst>
              <a:ext uri="{FF2B5EF4-FFF2-40B4-BE49-F238E27FC236}">
                <a16:creationId xmlns:a16="http://schemas.microsoft.com/office/drawing/2014/main" id="{F7211560-2ADA-4ABB-8B31-C7494C772DEC}"/>
              </a:ext>
            </a:extLst>
          </p:cNvPr>
          <p:cNvSpPr/>
          <p:nvPr/>
        </p:nvSpPr>
        <p:spPr>
          <a:xfrm>
            <a:off x="0" y="4911436"/>
            <a:ext cx="11836400" cy="1814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>
                <a:solidFill>
                  <a:srgbClr val="000000"/>
                </a:solidFill>
              </a:rPr>
              <a:t>OBS</a:t>
            </a:r>
            <a:r>
              <a:rPr lang="pt-BR" i="1" dirty="0">
                <a:solidFill>
                  <a:srgbClr val="000000"/>
                </a:solidFill>
              </a:rPr>
              <a:t>.: Fotos em padrão JPG de 150 dpi (1600 x 1200), sem qualquer informação adicional ou a imagem será eliminada. Conforme regulamento o</a:t>
            </a:r>
            <a:r>
              <a:rPr lang="pt-BR" dirty="0"/>
              <a:t> julgamento será às cegas: nem os designers, nem seus nomes, nem os nomes de seus fornecedores podem aparecer nos materiais, exceto na ficha de inscrição. O Candidato que desrespeitar esta regra será desclassificado imediatamente. Os nomes ou marcas de fabricantes/clientes podem aparecer apenas se forem parte integrante do produto ou projeto. </a:t>
            </a:r>
          </a:p>
          <a:p>
            <a:endParaRPr lang="pt-BR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287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825F543-D7EC-473D-8757-79164890E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EFD4F39-0259-4B14-85B8-1FD3B960B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860854A-81A0-4F36-B776-55B424DAF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sp>
        <p:nvSpPr>
          <p:cNvPr id="18" name="Título 1">
            <a:extLst>
              <a:ext uri="{FF2B5EF4-FFF2-40B4-BE49-F238E27FC236}">
                <a16:creationId xmlns:a16="http://schemas.microsoft.com/office/drawing/2014/main" id="{962B3560-59D4-4641-A967-CE7379848651}"/>
              </a:ext>
            </a:extLst>
          </p:cNvPr>
          <p:cNvSpPr txBox="1">
            <a:spLocks/>
          </p:cNvSpPr>
          <p:nvPr/>
        </p:nvSpPr>
        <p:spPr>
          <a:xfrm>
            <a:off x="2152650" y="339528"/>
            <a:ext cx="78867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latin typeface="+mn-lt"/>
              </a:rPr>
              <a:t>VÍDEO / PANORÂMICA</a:t>
            </a:r>
            <a:br>
              <a:rPr lang="pt-BR" sz="3600" b="1" dirty="0">
                <a:latin typeface="+mn-lt"/>
              </a:rPr>
            </a:br>
            <a:endParaRPr lang="pt-BR" sz="3600" b="1" dirty="0">
              <a:latin typeface="+mn-lt"/>
            </a:endParaRPr>
          </a:p>
        </p:txBody>
      </p:sp>
      <p:sp>
        <p:nvSpPr>
          <p:cNvPr id="19" name="Retângulo 2">
            <a:extLst>
              <a:ext uri="{FF2B5EF4-FFF2-40B4-BE49-F238E27FC236}">
                <a16:creationId xmlns:a16="http://schemas.microsoft.com/office/drawing/2014/main" id="{3517F94E-0217-4EA1-B2AB-7E97B8DBF795}"/>
              </a:ext>
            </a:extLst>
          </p:cNvPr>
          <p:cNvSpPr/>
          <p:nvPr/>
        </p:nvSpPr>
        <p:spPr>
          <a:xfrm>
            <a:off x="3176656" y="1856715"/>
            <a:ext cx="77192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i="1" dirty="0"/>
              <a:t>Inserir:</a:t>
            </a:r>
          </a:p>
          <a:p>
            <a:pPr>
              <a:buFont typeface="Arial"/>
              <a:buChar char="•"/>
            </a:pPr>
            <a:r>
              <a:rPr lang="pt-BR" sz="2400" i="1" dirty="0"/>
              <a:t>01 vídeo em formato MP4</a:t>
            </a:r>
          </a:p>
          <a:p>
            <a:pPr lvl="1">
              <a:buFont typeface="Arial"/>
              <a:buChar char="•"/>
            </a:pPr>
            <a:r>
              <a:rPr lang="pt-BR" sz="2400" b="1" i="1" dirty="0"/>
              <a:t>opcional - </a:t>
            </a:r>
            <a:r>
              <a:rPr lang="pt-BR" sz="2400" i="1" dirty="0"/>
              <a:t>se a vitrine for estática </a:t>
            </a:r>
          </a:p>
          <a:p>
            <a:pPr lvl="1">
              <a:buFont typeface="Arial"/>
              <a:buChar char="•"/>
            </a:pPr>
            <a:r>
              <a:rPr lang="pt-BR" sz="2400" b="1" i="1" dirty="0"/>
              <a:t>obrigatório - </a:t>
            </a:r>
            <a:r>
              <a:rPr lang="pt-BR" sz="2400" i="1" dirty="0"/>
              <a:t>se houver movimento </a:t>
            </a:r>
          </a:p>
          <a:p>
            <a:r>
              <a:rPr lang="pt-BR" sz="2400" i="1" dirty="0"/>
              <a:t>e/ou</a:t>
            </a:r>
          </a:p>
          <a:p>
            <a:pPr>
              <a:buFont typeface="Arial"/>
              <a:buChar char="•"/>
            </a:pPr>
            <a:r>
              <a:rPr lang="pt-BR" sz="2400" i="1" dirty="0"/>
              <a:t>(opcional) 01 imagem panorâmica com resolução de 150 dpi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944DE8B7-0A1B-4755-9505-2FD411750998}"/>
              </a:ext>
            </a:extLst>
          </p:cNvPr>
          <p:cNvSpPr/>
          <p:nvPr/>
        </p:nvSpPr>
        <p:spPr>
          <a:xfrm>
            <a:off x="158755" y="5567114"/>
            <a:ext cx="97644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>
                <a:solidFill>
                  <a:srgbClr val="000000"/>
                </a:solidFill>
              </a:rPr>
              <a:t>OBS.: somente vídeo e/ou foto reais do projeto arquitetônico implantado, não valendo ilustrações (render). Devem estar sem qualquer informação adicional ou o material será eliminado.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863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517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matsumoto</dc:creator>
  <cp:lastModifiedBy>Camila Gaspar</cp:lastModifiedBy>
  <cp:revision>10</cp:revision>
  <dcterms:created xsi:type="dcterms:W3CDTF">2018-04-24T19:57:20Z</dcterms:created>
  <dcterms:modified xsi:type="dcterms:W3CDTF">2018-05-17T20:01:28Z</dcterms:modified>
</cp:coreProperties>
</file>