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D09CE8-8DFA-4AEB-853F-F97B176D75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3DF394-2E79-495A-9541-1B77E3E21F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84C55F5-2D3E-4B45-B96C-A0B21626A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6C6F-CBCC-4096-BA04-626D20DDFFA9}" type="datetimeFigureOut">
              <a:rPr lang="pt-BR" smtClean="0"/>
              <a:t>02/05/2018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C40CAFF-64B1-4FA1-B18A-85A0E46B4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28BC9C3-6A1F-4BA2-8301-132F64401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D6FA-7C96-45A9-8713-7023B10F84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4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59F1AB-7149-49F3-AA1F-E1AF861EB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D45E315-A530-4EC1-94A7-30AC156333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725EA06-420E-4CF2-B015-242A4BB10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6C6F-CBCC-4096-BA04-626D20DDFFA9}" type="datetimeFigureOut">
              <a:rPr lang="pt-BR" smtClean="0"/>
              <a:t>02/05/2018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1D1AA59-0B9A-41E0-9CF2-174C649EA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B16566F-79E2-4A3D-90DB-EEA93D5FC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D6FA-7C96-45A9-8713-7023B10F84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4091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CDDB5BF-F43A-47AC-9230-12ACF0C36E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1B9FF10-B1D3-4086-B3B2-B2F242380D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7BDDAD2-0AD2-4B00-840A-A69DF0A00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6C6F-CBCC-4096-BA04-626D20DDFFA9}" type="datetimeFigureOut">
              <a:rPr lang="pt-BR" smtClean="0"/>
              <a:t>02/05/2018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AF83CD-C667-4F65-BDD8-94283ECED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DB69F4-C12F-4E1F-A612-EE64FEAEF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D6FA-7C96-45A9-8713-7023B10F84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236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A6D3D-AF94-43C7-AD8E-4F292E71C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174C8B2-9EF1-4816-8436-9C76D2401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D81BC90-5CA3-4BAE-8F8E-CC32D376E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6C6F-CBCC-4096-BA04-626D20DDFFA9}" type="datetimeFigureOut">
              <a:rPr lang="pt-BR" smtClean="0"/>
              <a:t>02/05/2018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AFE5DC9-8B54-4059-B1BE-F4DE2B223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90A7536-4AF0-484C-9CA7-B4F9A3A14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D6FA-7C96-45A9-8713-7023B10F84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5283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D43640-D6D3-4A5D-925E-C887D4E99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BE08C9C-41FE-4D8A-AA8D-C6E80BCAA9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5270B06-F86A-48A3-B520-6A759F593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6C6F-CBCC-4096-BA04-626D20DDFFA9}" type="datetimeFigureOut">
              <a:rPr lang="pt-BR" smtClean="0"/>
              <a:t>02/05/2018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DE030A3-C523-4A6B-A663-C251D479E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1E266FD-0F34-45FF-8675-F68659384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D6FA-7C96-45A9-8713-7023B10F84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024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AD2C73-E4F4-4A30-AB2A-73A0CDD36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F6412C-23C0-49FE-A06D-57584DAEC3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F79AE80-0631-401B-A326-42C2152DC6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9B3094D-2997-41BD-93B9-0FC5F3365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6C6F-CBCC-4096-BA04-626D20DDFFA9}" type="datetimeFigureOut">
              <a:rPr lang="pt-BR" smtClean="0"/>
              <a:t>02/05/2018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090C8B5-8E89-4F24-A42B-A99547B10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7461683-7840-475D-AB10-1043BB2C3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D6FA-7C96-45A9-8713-7023B10F84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5399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0F66F7-85E4-4427-BD68-D1D27DF66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B61EDF9-C78C-4453-AE80-0B9AC16C6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DCC2BA2-5E98-47B6-9EC0-9544C8BAFF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5E1E4CC-9E11-4982-88D6-1335C58C48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2F8720C-23D6-4709-9E52-F8BCD251B8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25CDC45-D9C4-449F-983A-1D689DAA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6C6F-CBCC-4096-BA04-626D20DDFFA9}" type="datetimeFigureOut">
              <a:rPr lang="pt-BR" smtClean="0"/>
              <a:t>02/05/2018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A2200D2-4514-4509-9CA2-056B9079E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E109FE2-CEEE-4644-AF8D-DE11E3361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D6FA-7C96-45A9-8713-7023B10F84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7597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004F9E-24EA-43A6-B516-07E9B46F4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6F1813F-246F-4406-8E9D-A9549E9E4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6C6F-CBCC-4096-BA04-626D20DDFFA9}" type="datetimeFigureOut">
              <a:rPr lang="pt-BR" smtClean="0"/>
              <a:t>02/05/2018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F66F7DA-20AC-4FC2-88F4-544CB7DD1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7E7C15B-E99C-484D-AE2A-3F37C4788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D6FA-7C96-45A9-8713-7023B10F84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448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7D5C9E7-001C-4F0E-8667-3BE6A7301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6C6F-CBCC-4096-BA04-626D20DDFFA9}" type="datetimeFigureOut">
              <a:rPr lang="pt-BR" smtClean="0"/>
              <a:t>02/05/2018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E6591D1-25AF-458F-A914-9EACEA645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97C792A-0471-495F-9F8C-6E7905CAA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D6FA-7C96-45A9-8713-7023B10F84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0781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A0EFA0-641E-41D3-9B54-A8A3D5C65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3E88751-559F-4E56-AC3C-528DAC4D0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3D4C582-1637-4BD7-B2D8-DDB24AB1F6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64B0140-EC93-4B16-9869-84358B41E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6C6F-CBCC-4096-BA04-626D20DDFFA9}" type="datetimeFigureOut">
              <a:rPr lang="pt-BR" smtClean="0"/>
              <a:t>02/05/2018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15AF438-8026-4D51-957E-783D64A55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30CBF9C-9A31-4CDC-898D-FA49597E3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D6FA-7C96-45A9-8713-7023B10F84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4380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A48A01-B7C2-4749-AC49-6EA38E4C7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FB8CAA6-9C29-47D7-97B7-605540F9F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3B006F3-5B12-4BB8-B6E5-29AC403F6A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DECAC77-89DC-4137-8AF2-3403BDBFF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6C6F-CBCC-4096-BA04-626D20DDFFA9}" type="datetimeFigureOut">
              <a:rPr lang="pt-BR" smtClean="0"/>
              <a:t>02/05/2018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4ACEF73-A08B-42EB-AF00-847CA9E29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48736A7-C316-478E-A777-8D4128E72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D6FA-7C96-45A9-8713-7023B10F84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5821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C5F79EA-A686-47E3-9D37-80613090A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ADA0B58-0B34-4D22-A8FF-1792A8B9F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462CB2F-F1AD-48EC-B171-9F88993D18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56C6F-CBCC-4096-BA04-626D20DDFFA9}" type="datetimeFigureOut">
              <a:rPr lang="pt-BR" smtClean="0"/>
              <a:t>02/05/2018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0702BD-54E4-4AAB-B777-C471103AAC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107A37C-F939-4BB2-98B3-072203C020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3D6FA-7C96-45A9-8713-7023B10F84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0780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A58F1E69-3DDE-459F-AD94-F1B3B6AE6C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241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C825F543-D7EC-473D-8757-79164890ED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" y="0"/>
            <a:ext cx="12186080" cy="68580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BEFD4F39-0259-4B14-85B8-1FD3B960B3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" y="0"/>
            <a:ext cx="12186080" cy="685800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7860854A-81A0-4F36-B776-55B424DAFB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" y="0"/>
            <a:ext cx="12186080" cy="6858000"/>
          </a:xfrm>
          <a:prstGeom prst="rect">
            <a:avLst/>
          </a:prstGeom>
        </p:spPr>
      </p:pic>
      <p:sp>
        <p:nvSpPr>
          <p:cNvPr id="13" name="Espaço Reservado para Conteúdo 2">
            <a:extLst>
              <a:ext uri="{FF2B5EF4-FFF2-40B4-BE49-F238E27FC236}">
                <a16:creationId xmlns:a16="http://schemas.microsoft.com/office/drawing/2014/main" id="{0ECC796C-5D0D-4E80-B783-39ABAE3283F2}"/>
              </a:ext>
            </a:extLst>
          </p:cNvPr>
          <p:cNvSpPr txBox="1">
            <a:spLocks/>
          </p:cNvSpPr>
          <p:nvPr/>
        </p:nvSpPr>
        <p:spPr>
          <a:xfrm>
            <a:off x="3138488" y="3429001"/>
            <a:ext cx="5915025" cy="6527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pt-BR" sz="2800" b="1" dirty="0"/>
              <a:t>Endereço</a:t>
            </a:r>
            <a:r>
              <a:rPr lang="pt-BR" sz="2800" dirty="0"/>
              <a:t>: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endParaRPr lang="pt-BR" sz="2800" dirty="0"/>
          </a:p>
        </p:txBody>
      </p:sp>
      <p:sp>
        <p:nvSpPr>
          <p:cNvPr id="14" name="Espaço Reservado para Conteúdo 2">
            <a:extLst>
              <a:ext uri="{FF2B5EF4-FFF2-40B4-BE49-F238E27FC236}">
                <a16:creationId xmlns:a16="http://schemas.microsoft.com/office/drawing/2014/main" id="{B16E21A4-09B5-480E-A019-2D87558B416D}"/>
              </a:ext>
            </a:extLst>
          </p:cNvPr>
          <p:cNvSpPr txBox="1">
            <a:spLocks/>
          </p:cNvSpPr>
          <p:nvPr/>
        </p:nvSpPr>
        <p:spPr>
          <a:xfrm>
            <a:off x="3138488" y="2400877"/>
            <a:ext cx="5915025" cy="8515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pt-BR" sz="2800" b="1" dirty="0"/>
              <a:t>Marca</a:t>
            </a:r>
            <a:r>
              <a:rPr lang="pt-BR" sz="2800" dirty="0"/>
              <a:t>: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endParaRPr lang="pt-BR" sz="2800" dirty="0"/>
          </a:p>
        </p:txBody>
      </p:sp>
      <p:sp>
        <p:nvSpPr>
          <p:cNvPr id="15" name="Espaço Reservado para Conteúdo 2">
            <a:extLst>
              <a:ext uri="{FF2B5EF4-FFF2-40B4-BE49-F238E27FC236}">
                <a16:creationId xmlns:a16="http://schemas.microsoft.com/office/drawing/2014/main" id="{ECED0E6C-D71B-4F12-83FF-01D03C379804}"/>
              </a:ext>
            </a:extLst>
          </p:cNvPr>
          <p:cNvSpPr txBox="1">
            <a:spLocks/>
          </p:cNvSpPr>
          <p:nvPr/>
        </p:nvSpPr>
        <p:spPr>
          <a:xfrm>
            <a:off x="4720529" y="3548071"/>
            <a:ext cx="4740396" cy="7335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pt-BR" sz="2000" i="1" dirty="0"/>
              <a:t>(Inserir o endereço completo do projeto implantado,incluindo o nome do shopping, se for o caso).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endParaRPr lang="pt-BR" sz="2000" dirty="0"/>
          </a:p>
        </p:txBody>
      </p:sp>
      <p:sp>
        <p:nvSpPr>
          <p:cNvPr id="16" name="Espaço Reservado para Conteúdo 2">
            <a:extLst>
              <a:ext uri="{FF2B5EF4-FFF2-40B4-BE49-F238E27FC236}">
                <a16:creationId xmlns:a16="http://schemas.microsoft.com/office/drawing/2014/main" id="{86F0B9CA-BA22-4F75-978F-023675816034}"/>
              </a:ext>
            </a:extLst>
          </p:cNvPr>
          <p:cNvSpPr txBox="1">
            <a:spLocks/>
          </p:cNvSpPr>
          <p:nvPr/>
        </p:nvSpPr>
        <p:spPr>
          <a:xfrm>
            <a:off x="4422479" y="2482423"/>
            <a:ext cx="4740396" cy="733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pt-BR" sz="2000" i="1" dirty="0"/>
              <a:t>(Inserir o nome da marca do projeto implantado).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endParaRPr lang="pt-BR" sz="2000" dirty="0"/>
          </a:p>
        </p:txBody>
      </p:sp>
      <p:sp>
        <p:nvSpPr>
          <p:cNvPr id="17" name="Título 2">
            <a:extLst>
              <a:ext uri="{FF2B5EF4-FFF2-40B4-BE49-F238E27FC236}">
                <a16:creationId xmlns:a16="http://schemas.microsoft.com/office/drawing/2014/main" id="{4AFA4B57-E09E-41DB-A8DB-2CF9E3F71E03}"/>
              </a:ext>
            </a:extLst>
          </p:cNvPr>
          <p:cNvSpPr txBox="1">
            <a:spLocks/>
          </p:cNvSpPr>
          <p:nvPr/>
        </p:nvSpPr>
        <p:spPr>
          <a:xfrm>
            <a:off x="2457028" y="333099"/>
            <a:ext cx="821097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pt-BR" sz="3600" b="1" dirty="0">
                <a:ea typeface="+mj-ea"/>
                <a:cs typeface="+mj-cs"/>
              </a:rPr>
              <a:t>02.1 – VISUAL MERCHANDISING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pt-BR" sz="3600" b="1" dirty="0">
                <a:ea typeface="+mj-ea"/>
                <a:cs typeface="+mj-cs"/>
              </a:rPr>
              <a:t>PROJETO DE VITRINE</a:t>
            </a:r>
          </a:p>
        </p:txBody>
      </p:sp>
    </p:spTree>
    <p:extLst>
      <p:ext uri="{BB962C8B-B14F-4D97-AF65-F5344CB8AC3E}">
        <p14:creationId xmlns:p14="http://schemas.microsoft.com/office/powerpoint/2010/main" val="321820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C825F543-D7EC-473D-8757-79164890ED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" y="0"/>
            <a:ext cx="12186080" cy="68580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BEFD4F39-0259-4B14-85B8-1FD3B960B3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" y="0"/>
            <a:ext cx="12186080" cy="685800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7860854A-81A0-4F36-B776-55B424DAFB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" y="0"/>
            <a:ext cx="12186080" cy="6858000"/>
          </a:xfrm>
          <a:prstGeom prst="rect">
            <a:avLst/>
          </a:prstGeom>
        </p:spPr>
      </p:pic>
      <p:sp>
        <p:nvSpPr>
          <p:cNvPr id="17" name="Título 1">
            <a:extLst>
              <a:ext uri="{FF2B5EF4-FFF2-40B4-BE49-F238E27FC236}">
                <a16:creationId xmlns:a16="http://schemas.microsoft.com/office/drawing/2014/main" id="{C09A8A43-BF95-4652-AA48-0CB272A68F72}"/>
              </a:ext>
            </a:extLst>
          </p:cNvPr>
          <p:cNvSpPr txBox="1">
            <a:spLocks/>
          </p:cNvSpPr>
          <p:nvPr/>
        </p:nvSpPr>
        <p:spPr>
          <a:xfrm>
            <a:off x="1524000" y="365127"/>
            <a:ext cx="8945696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>
                <a:latin typeface="+mn-lt"/>
              </a:rPr>
              <a:t>LOGOMARCA </a:t>
            </a:r>
            <a:br>
              <a:rPr lang="pt-BR" sz="3600" b="1">
                <a:latin typeface="+mn-lt"/>
              </a:rPr>
            </a:br>
            <a:endParaRPr lang="pt-BR" sz="3600" b="1" dirty="0">
              <a:latin typeface="+mn-lt"/>
            </a:endParaRPr>
          </a:p>
        </p:txBody>
      </p:sp>
      <p:sp>
        <p:nvSpPr>
          <p:cNvPr id="18" name="Espaço Reservado para Conteúdo 2">
            <a:extLst>
              <a:ext uri="{FF2B5EF4-FFF2-40B4-BE49-F238E27FC236}">
                <a16:creationId xmlns:a16="http://schemas.microsoft.com/office/drawing/2014/main" id="{5980EDD1-BF1E-4572-8FA8-9E9A97F0CBDD}"/>
              </a:ext>
            </a:extLst>
          </p:cNvPr>
          <p:cNvSpPr txBox="1">
            <a:spLocks/>
          </p:cNvSpPr>
          <p:nvPr/>
        </p:nvSpPr>
        <p:spPr>
          <a:xfrm>
            <a:off x="2340569" y="2889626"/>
            <a:ext cx="7510863" cy="842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 defTabSz="685800">
              <a:lnSpc>
                <a:spcPct val="90000"/>
              </a:lnSpc>
              <a:spcBef>
                <a:spcPts val="750"/>
              </a:spcBef>
              <a:defRPr/>
            </a:pPr>
            <a:r>
              <a:rPr lang="pt-BR" sz="2100" i="1"/>
              <a:t>Inserir a logo da marca com resolução de 150 dpi.</a:t>
            </a:r>
          </a:p>
          <a:p>
            <a:pPr marL="171450" indent="-171450"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/>
            </a:pPr>
            <a:endParaRPr lang="pt-BR" sz="2100" i="1" dirty="0"/>
          </a:p>
        </p:txBody>
      </p:sp>
    </p:spTree>
    <p:extLst>
      <p:ext uri="{BB962C8B-B14F-4D97-AF65-F5344CB8AC3E}">
        <p14:creationId xmlns:p14="http://schemas.microsoft.com/office/powerpoint/2010/main" val="3710248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65966309-6968-4540-99A2-1EE8009F9A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" y="0"/>
            <a:ext cx="12186080" cy="68580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99B3A5EF-7083-46F6-9E55-5DA353155761}"/>
              </a:ext>
            </a:extLst>
          </p:cNvPr>
          <p:cNvSpPr txBox="1"/>
          <p:nvPr/>
        </p:nvSpPr>
        <p:spPr>
          <a:xfrm>
            <a:off x="1532279" y="1298705"/>
            <a:ext cx="104047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Nome do Projeto</a:t>
            </a:r>
            <a:r>
              <a:rPr lang="pt-BR" sz="1600" dirty="0"/>
              <a:t>: </a:t>
            </a:r>
            <a:r>
              <a:rPr lang="pt-BR" sz="1600" i="1" dirty="0"/>
              <a:t>(colocar a marca e designação do projeto)</a:t>
            </a:r>
            <a:r>
              <a:rPr lang="pt-BR" sz="1600" dirty="0"/>
              <a:t>.</a:t>
            </a:r>
          </a:p>
          <a:p>
            <a:r>
              <a:rPr lang="pt-BR" sz="1600" dirty="0"/>
              <a:t> </a:t>
            </a:r>
          </a:p>
          <a:p>
            <a:r>
              <a:rPr lang="pt-BR" sz="1600" b="1" dirty="0"/>
              <a:t>Conceito/Tema</a:t>
            </a:r>
            <a:r>
              <a:rPr lang="pt-BR" sz="1600" dirty="0"/>
              <a:t>: </a:t>
            </a:r>
            <a:r>
              <a:rPr lang="pt-BR" sz="1600" i="1" dirty="0"/>
              <a:t>(descrever a proposta conceitual e o tema ou mensagem do projeto de vitrine.)</a:t>
            </a:r>
            <a:r>
              <a:rPr lang="pt-BR" sz="1600" dirty="0"/>
              <a:t>.</a:t>
            </a:r>
          </a:p>
          <a:p>
            <a:endParaRPr lang="pt-BR" sz="1600" dirty="0"/>
          </a:p>
          <a:p>
            <a:r>
              <a:rPr lang="pt-BR" sz="1600" b="1" dirty="0"/>
              <a:t>Objetivo / Briefing</a:t>
            </a:r>
            <a:r>
              <a:rPr lang="pt-BR" sz="1600" dirty="0"/>
              <a:t>: </a:t>
            </a:r>
            <a:r>
              <a:rPr lang="pt-BR" sz="1600" i="1" dirty="0"/>
              <a:t>(descrever o desafio proposto para o projeto. composição)</a:t>
            </a:r>
            <a:r>
              <a:rPr lang="pt-BR" sz="1600" dirty="0"/>
              <a:t>.</a:t>
            </a:r>
          </a:p>
          <a:p>
            <a:endParaRPr lang="pt-BR" sz="1600" dirty="0"/>
          </a:p>
          <a:p>
            <a:r>
              <a:rPr lang="pt-BR" sz="1600" b="1" dirty="0"/>
              <a:t>Materiais, aplicação e exposição</a:t>
            </a:r>
            <a:r>
              <a:rPr lang="pt-BR" sz="1600" dirty="0"/>
              <a:t>: </a:t>
            </a:r>
            <a:r>
              <a:rPr lang="pt-BR" sz="1600" i="1" dirty="0"/>
              <a:t>(descrever os materiais significativos e sua aplicação).</a:t>
            </a:r>
            <a:endParaRPr lang="pt-BR" sz="1600" dirty="0"/>
          </a:p>
          <a:p>
            <a:endParaRPr lang="pt-BR" sz="1600" dirty="0"/>
          </a:p>
          <a:p>
            <a:r>
              <a:rPr lang="pt-BR" sz="1600" b="1" dirty="0"/>
              <a:t>Iluminação e comunicação visual</a:t>
            </a:r>
            <a:r>
              <a:rPr lang="pt-BR" sz="1600" dirty="0"/>
              <a:t>: </a:t>
            </a:r>
            <a:r>
              <a:rPr lang="pt-BR" sz="1600" i="1" dirty="0"/>
              <a:t>(descrever o objetivo de iluminação e os critérios da sinalização e comunicação visual).</a:t>
            </a:r>
          </a:p>
          <a:p>
            <a:endParaRPr lang="pt-BR" sz="1600" i="1" dirty="0"/>
          </a:p>
          <a:p>
            <a:r>
              <a:rPr lang="pt-BR" sz="1600" b="1" dirty="0"/>
              <a:t>Descrição: </a:t>
            </a:r>
            <a:r>
              <a:rPr lang="pt-BR" sz="1600" i="1" dirty="0"/>
              <a:t>(descrever os detalhes do projeto, tais como expositores e mobiliário, sustentabilidade/responsabilidade, benefícios ao usuário, benefícios a rede, apelo visual e estética, tecnologia, entre outros).</a:t>
            </a:r>
          </a:p>
          <a:p>
            <a:endParaRPr lang="pt-BR" sz="1600" dirty="0"/>
          </a:p>
          <a:p>
            <a:r>
              <a:rPr lang="pt-BR" sz="1600" b="1" dirty="0"/>
              <a:t>Particularidades e Diferencial</a:t>
            </a:r>
            <a:r>
              <a:rPr lang="pt-BR" sz="1600" dirty="0"/>
              <a:t>: </a:t>
            </a:r>
            <a:r>
              <a:rPr lang="pt-BR" sz="1600" i="1" dirty="0"/>
              <a:t>(descrever o itens implantados no projeto que apresentam um o diferencial competitivo e inovador)</a:t>
            </a:r>
            <a:r>
              <a:rPr lang="pt-BR" sz="1600" dirty="0"/>
              <a:t>.</a:t>
            </a:r>
          </a:p>
          <a:p>
            <a:endParaRPr lang="pt-BR" sz="1600" dirty="0"/>
          </a:p>
          <a:p>
            <a:r>
              <a:rPr lang="pt-BR" sz="1600" b="1" dirty="0"/>
              <a:t>Resultados Obtidos:</a:t>
            </a:r>
          </a:p>
          <a:p>
            <a:endParaRPr lang="pt-BR" sz="1600" dirty="0"/>
          </a:p>
        </p:txBody>
      </p:sp>
      <p:sp>
        <p:nvSpPr>
          <p:cNvPr id="9" name="Título 2">
            <a:extLst>
              <a:ext uri="{FF2B5EF4-FFF2-40B4-BE49-F238E27FC236}">
                <a16:creationId xmlns:a16="http://schemas.microsoft.com/office/drawing/2014/main" id="{DD1ADE29-6981-435D-9783-78878A51C64D}"/>
              </a:ext>
            </a:extLst>
          </p:cNvPr>
          <p:cNvSpPr txBox="1">
            <a:spLocks/>
          </p:cNvSpPr>
          <p:nvPr/>
        </p:nvSpPr>
        <p:spPr>
          <a:xfrm>
            <a:off x="2338387" y="0"/>
            <a:ext cx="7515225" cy="11515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pt-BR" sz="3600" b="1" dirty="0">
                <a:ea typeface="+mj-ea"/>
                <a:cs typeface="+mj-cs"/>
              </a:rPr>
              <a:t>DESCRITIVO DO PROJETO DE VITRINE </a:t>
            </a:r>
          </a:p>
        </p:txBody>
      </p:sp>
      <p:sp>
        <p:nvSpPr>
          <p:cNvPr id="10" name="CaixaDeTexto 2">
            <a:extLst>
              <a:ext uri="{FF2B5EF4-FFF2-40B4-BE49-F238E27FC236}">
                <a16:creationId xmlns:a16="http://schemas.microsoft.com/office/drawing/2014/main" id="{245B4FC7-CDBF-47B2-8186-BA014B372964}"/>
              </a:ext>
            </a:extLst>
          </p:cNvPr>
          <p:cNvSpPr txBox="1"/>
          <p:nvPr/>
        </p:nvSpPr>
        <p:spPr>
          <a:xfrm>
            <a:off x="0" y="6108089"/>
            <a:ext cx="70389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i="1" dirty="0"/>
              <a:t>OBS</a:t>
            </a:r>
            <a:r>
              <a:rPr lang="pt-BR" sz="2000" i="1" dirty="0"/>
              <a:t>.: Máximo de 600 caracteres para cada tópico</a:t>
            </a:r>
          </a:p>
        </p:txBody>
      </p:sp>
    </p:spTree>
    <p:extLst>
      <p:ext uri="{BB962C8B-B14F-4D97-AF65-F5344CB8AC3E}">
        <p14:creationId xmlns:p14="http://schemas.microsoft.com/office/powerpoint/2010/main" val="3156330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C825F543-D7EC-473D-8757-79164890ED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" y="0"/>
            <a:ext cx="12186080" cy="68580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BEFD4F39-0259-4B14-85B8-1FD3B960B3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" y="0"/>
            <a:ext cx="12186080" cy="685800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7860854A-81A0-4F36-B776-55B424DAFB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" y="0"/>
            <a:ext cx="12186080" cy="6858000"/>
          </a:xfrm>
          <a:prstGeom prst="rect">
            <a:avLst/>
          </a:prstGeom>
        </p:spPr>
      </p:pic>
      <p:sp>
        <p:nvSpPr>
          <p:cNvPr id="13" name="Título 1">
            <a:extLst>
              <a:ext uri="{FF2B5EF4-FFF2-40B4-BE49-F238E27FC236}">
                <a16:creationId xmlns:a16="http://schemas.microsoft.com/office/drawing/2014/main" id="{EE77D7BD-342B-474C-8D7A-3BE997E0D38C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>
                <a:latin typeface="+mn-lt"/>
              </a:rPr>
              <a:t>FOTOS DA VITRINE</a:t>
            </a:r>
            <a:endParaRPr lang="pt-BR" sz="3600" b="1" dirty="0">
              <a:latin typeface="+mn-lt"/>
            </a:endParaRPr>
          </a:p>
        </p:txBody>
      </p:sp>
      <p:sp>
        <p:nvSpPr>
          <p:cNvPr id="14" name="Retângulo 2">
            <a:extLst>
              <a:ext uri="{FF2B5EF4-FFF2-40B4-BE49-F238E27FC236}">
                <a16:creationId xmlns:a16="http://schemas.microsoft.com/office/drawing/2014/main" id="{06084331-CB12-4B25-8530-9C180CF4AF49}"/>
              </a:ext>
            </a:extLst>
          </p:cNvPr>
          <p:cNvSpPr/>
          <p:nvPr/>
        </p:nvSpPr>
        <p:spPr>
          <a:xfrm>
            <a:off x="2591658" y="2481691"/>
            <a:ext cx="70086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i="1" dirty="0">
                <a:solidFill>
                  <a:srgbClr val="000000"/>
                </a:solidFill>
              </a:rPr>
              <a:t>Inserir fotos reais do projeto arquitetônico implantado, não valendo ilustrações (render) do projeto de vitrine: </a:t>
            </a:r>
          </a:p>
          <a:p>
            <a:pPr lvl="1">
              <a:buFont typeface="Arial"/>
              <a:buChar char="•"/>
            </a:pPr>
            <a:r>
              <a:rPr lang="pt-BR" sz="2400" i="1" dirty="0">
                <a:solidFill>
                  <a:srgbClr val="000000"/>
                </a:solidFill>
              </a:rPr>
              <a:t>1 imagem frontal</a:t>
            </a:r>
          </a:p>
          <a:p>
            <a:pPr lvl="1">
              <a:buFont typeface="Arial"/>
              <a:buChar char="•"/>
            </a:pPr>
            <a:r>
              <a:rPr lang="pt-BR" sz="2400" i="1" dirty="0">
                <a:solidFill>
                  <a:srgbClr val="000000"/>
                </a:solidFill>
              </a:rPr>
              <a:t>2 imagens de ângulos diferentes, </a:t>
            </a:r>
          </a:p>
          <a:p>
            <a:pPr lvl="1">
              <a:buFont typeface="Arial"/>
              <a:buChar char="•"/>
            </a:pPr>
            <a:r>
              <a:rPr lang="pt-BR" sz="2400" i="1" dirty="0">
                <a:solidFill>
                  <a:srgbClr val="000000"/>
                </a:solidFill>
              </a:rPr>
              <a:t>2 imagens de detalhes significativos.  </a:t>
            </a:r>
          </a:p>
        </p:txBody>
      </p:sp>
      <p:sp>
        <p:nvSpPr>
          <p:cNvPr id="15" name="CaixaDeTexto 2">
            <a:extLst>
              <a:ext uri="{FF2B5EF4-FFF2-40B4-BE49-F238E27FC236}">
                <a16:creationId xmlns:a16="http://schemas.microsoft.com/office/drawing/2014/main" id="{11018005-B7BE-4E0E-90EA-B585B8A53770}"/>
              </a:ext>
            </a:extLst>
          </p:cNvPr>
          <p:cNvSpPr txBox="1"/>
          <p:nvPr/>
        </p:nvSpPr>
        <p:spPr>
          <a:xfrm>
            <a:off x="4331374" y="1263336"/>
            <a:ext cx="35292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i="1" dirty="0"/>
              <a:t>(Inserir uma imagem por slide)</a:t>
            </a:r>
          </a:p>
        </p:txBody>
      </p:sp>
      <p:sp>
        <p:nvSpPr>
          <p:cNvPr id="16" name="Retângulo 2">
            <a:extLst>
              <a:ext uri="{FF2B5EF4-FFF2-40B4-BE49-F238E27FC236}">
                <a16:creationId xmlns:a16="http://schemas.microsoft.com/office/drawing/2014/main" id="{CDBD9441-FB42-4D18-A1E4-F85C26038247}"/>
              </a:ext>
            </a:extLst>
          </p:cNvPr>
          <p:cNvSpPr/>
          <p:nvPr/>
        </p:nvSpPr>
        <p:spPr>
          <a:xfrm>
            <a:off x="171450" y="5018944"/>
            <a:ext cx="11849100" cy="1814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i="1" dirty="0">
                <a:solidFill>
                  <a:srgbClr val="000000"/>
                </a:solidFill>
              </a:rPr>
              <a:t>OBS</a:t>
            </a:r>
            <a:r>
              <a:rPr lang="pt-BR" i="1" dirty="0">
                <a:solidFill>
                  <a:srgbClr val="000000"/>
                </a:solidFill>
              </a:rPr>
              <a:t>.: Fotos em padrão JPG de 150 dpi (1600 x 1200), sem qualquer informação adicional ou a imagem será eliminada. Conforme regulamento o</a:t>
            </a:r>
            <a:r>
              <a:rPr lang="pt-BR" dirty="0"/>
              <a:t> julgamento será às cegas: nem os designers, nem seus nomes, nem os nomes de seus fornecedores podem aparecer nos materiais, exceto na ficha de inscrição. O Candidato que desrespeitar esta regra será desclassificado imediatamente. Os nomes ou marcas de fabricantes/clientes podem aparecer apenas se forem parte integrante do produto ou projeto. </a:t>
            </a:r>
          </a:p>
          <a:p>
            <a:endParaRPr lang="pt-BR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099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C825F543-D7EC-473D-8757-79164890ED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" y="0"/>
            <a:ext cx="12186080" cy="68580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BEFD4F39-0259-4B14-85B8-1FD3B960B3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" y="0"/>
            <a:ext cx="12186080" cy="685800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7860854A-81A0-4F36-B776-55B424DAFB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" y="0"/>
            <a:ext cx="12186080" cy="6858000"/>
          </a:xfrm>
          <a:prstGeom prst="rect">
            <a:avLst/>
          </a:prstGeom>
        </p:spPr>
      </p:pic>
      <p:sp>
        <p:nvSpPr>
          <p:cNvPr id="15" name="Título 1">
            <a:extLst>
              <a:ext uri="{FF2B5EF4-FFF2-40B4-BE49-F238E27FC236}">
                <a16:creationId xmlns:a16="http://schemas.microsoft.com/office/drawing/2014/main" id="{26823743-2894-4CF2-9AAF-8716F9ABDFD2}"/>
              </a:ext>
            </a:extLst>
          </p:cNvPr>
          <p:cNvSpPr txBox="1">
            <a:spLocks/>
          </p:cNvSpPr>
          <p:nvPr/>
        </p:nvSpPr>
        <p:spPr>
          <a:xfrm>
            <a:off x="2367915" y="417494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>
                <a:latin typeface="+mn-lt"/>
              </a:rPr>
              <a:t>VÍDEO / PANORÂMICA</a:t>
            </a:r>
            <a:br>
              <a:rPr lang="pt-BR" sz="3600" b="1">
                <a:latin typeface="+mn-lt"/>
              </a:rPr>
            </a:br>
            <a:endParaRPr lang="pt-BR" sz="3600" b="1" dirty="0">
              <a:latin typeface="+mn-lt"/>
            </a:endParaRPr>
          </a:p>
        </p:txBody>
      </p:sp>
      <p:sp>
        <p:nvSpPr>
          <p:cNvPr id="16" name="Retângulo 2">
            <a:extLst>
              <a:ext uri="{FF2B5EF4-FFF2-40B4-BE49-F238E27FC236}">
                <a16:creationId xmlns:a16="http://schemas.microsoft.com/office/drawing/2014/main" id="{88C696F3-F229-44A3-A752-1B43D49CE39D}"/>
              </a:ext>
            </a:extLst>
          </p:cNvPr>
          <p:cNvSpPr/>
          <p:nvPr/>
        </p:nvSpPr>
        <p:spPr>
          <a:xfrm>
            <a:off x="2367915" y="1325575"/>
            <a:ext cx="771924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i="1" dirty="0"/>
              <a:t>Inserir:</a:t>
            </a:r>
          </a:p>
          <a:p>
            <a:pPr>
              <a:buFont typeface="Arial"/>
              <a:buChar char="•"/>
            </a:pPr>
            <a:r>
              <a:rPr lang="pt-BR" sz="2400" i="1" dirty="0"/>
              <a:t>01 vídeo em formato MP4</a:t>
            </a:r>
          </a:p>
          <a:p>
            <a:pPr lvl="1">
              <a:buFont typeface="Arial"/>
              <a:buChar char="•"/>
            </a:pPr>
            <a:r>
              <a:rPr lang="pt-BR" sz="2400" b="1" i="1" dirty="0"/>
              <a:t>opcional - </a:t>
            </a:r>
            <a:r>
              <a:rPr lang="pt-BR" sz="2400" i="1" dirty="0"/>
              <a:t>se a vitrine for estática </a:t>
            </a:r>
          </a:p>
          <a:p>
            <a:pPr lvl="1">
              <a:buFont typeface="Arial"/>
              <a:buChar char="•"/>
            </a:pPr>
            <a:r>
              <a:rPr lang="pt-BR" sz="2400" b="1" i="1" dirty="0"/>
              <a:t>obrigatório - </a:t>
            </a:r>
            <a:r>
              <a:rPr lang="pt-BR" sz="2400" i="1" dirty="0"/>
              <a:t>se houver movimento </a:t>
            </a:r>
          </a:p>
          <a:p>
            <a:r>
              <a:rPr lang="pt-BR" sz="2400" i="1" dirty="0"/>
              <a:t>e/ou</a:t>
            </a:r>
          </a:p>
          <a:p>
            <a:pPr>
              <a:buFont typeface="Arial"/>
              <a:buChar char="•"/>
            </a:pPr>
            <a:r>
              <a:rPr lang="pt-BR" sz="2400" i="1" dirty="0"/>
              <a:t>(opcional) 01 imagem panorâmica com resolução de 150 dpi</a:t>
            </a:r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3B5C7ED7-2109-4902-8EF0-CC781450D67D}"/>
              </a:ext>
            </a:extLst>
          </p:cNvPr>
          <p:cNvSpPr/>
          <p:nvPr/>
        </p:nvSpPr>
        <p:spPr>
          <a:xfrm>
            <a:off x="266700" y="5532425"/>
            <a:ext cx="103760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>
                <a:solidFill>
                  <a:srgbClr val="000000"/>
                </a:solidFill>
              </a:rPr>
              <a:t>OBS.: somente vídeo e/ou foto reais do projeto arquitetônico implantado, não valendo ilustrações (render). Devem estar sem qualquer informação adicional ou o material será eliminado.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8633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409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aline matsumoto</dc:creator>
  <cp:lastModifiedBy>Camila Gaspar</cp:lastModifiedBy>
  <cp:revision>7</cp:revision>
  <dcterms:created xsi:type="dcterms:W3CDTF">2018-04-24T19:57:20Z</dcterms:created>
  <dcterms:modified xsi:type="dcterms:W3CDTF">2018-05-02T21:28:41Z</dcterms:modified>
</cp:coreProperties>
</file>